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92" r:id="rId3"/>
    <p:sldId id="376" r:id="rId4"/>
    <p:sldId id="390" r:id="rId5"/>
    <p:sldId id="391" r:id="rId6"/>
    <p:sldId id="292" r:id="rId7"/>
    <p:sldId id="387" r:id="rId8"/>
    <p:sldId id="371" r:id="rId9"/>
    <p:sldId id="385" r:id="rId10"/>
    <p:sldId id="321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4660"/>
  </p:normalViewPr>
  <p:slideViewPr>
    <p:cSldViewPr>
      <p:cViewPr varScale="1">
        <p:scale>
          <a:sx n="86" d="100"/>
          <a:sy n="86" d="100"/>
        </p:scale>
        <p:origin x="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C9291-265E-452B-9F33-7A0CBAB780A4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C5D4C-7E72-41D8-9ACA-C8260C1D4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85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9B31-1E90-498E-A97C-FB0F66D3E693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ECCA-4DA8-4141-898D-75B350F9C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90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9B31-1E90-498E-A97C-FB0F66D3E693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ECCA-4DA8-4141-898D-75B350F9C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2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9B31-1E90-498E-A97C-FB0F66D3E693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ECCA-4DA8-4141-898D-75B350F9C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4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9B31-1E90-498E-A97C-FB0F66D3E693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ECCA-4DA8-4141-898D-75B350F9C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59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9B31-1E90-498E-A97C-FB0F66D3E693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ECCA-4DA8-4141-898D-75B350F9C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57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9B31-1E90-498E-A97C-FB0F66D3E693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ECCA-4DA8-4141-898D-75B350F9C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44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9B31-1E90-498E-A97C-FB0F66D3E693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ECCA-4DA8-4141-898D-75B350F9C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58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9B31-1E90-498E-A97C-FB0F66D3E693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ECCA-4DA8-4141-898D-75B350F9C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65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9B31-1E90-498E-A97C-FB0F66D3E693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ECCA-4DA8-4141-898D-75B350F9C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39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9B31-1E90-498E-A97C-FB0F66D3E693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ECCA-4DA8-4141-898D-75B350F9C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54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9B31-1E90-498E-A97C-FB0F66D3E693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ECCA-4DA8-4141-898D-75B350F9C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19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9B31-1E90-498E-A97C-FB0F66D3E693}" type="datetimeFigureOut">
              <a:rPr lang="de-DE" smtClean="0"/>
              <a:t>24.01.2021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1ECCA-4DA8-4141-898D-75B350F9C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03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739137" cy="23762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2800" dirty="0" smtClean="0"/>
              <a:t>Familie und Kita als Zentrale Sozialisationsinstanzen – wie kommen Sie in der Krise zusammen? </a:t>
            </a:r>
            <a:br>
              <a:rPr lang="de-DE" sz="2800" dirty="0" smtClean="0"/>
            </a:br>
            <a:r>
              <a:rPr lang="de-DE" sz="2800" dirty="0" smtClean="0"/>
              <a:t>Schwerpunkt Situation von Familien </a:t>
            </a:r>
            <a:br>
              <a:rPr lang="de-DE" sz="2800" dirty="0" smtClean="0"/>
            </a:br>
            <a:endParaRPr lang="de-DE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611560" y="2636912"/>
            <a:ext cx="7772400" cy="1500187"/>
          </a:xfrm>
        </p:spPr>
        <p:txBody>
          <a:bodyPr/>
          <a:lstStyle/>
          <a:p>
            <a:r>
              <a:rPr lang="de-DE" dirty="0" smtClean="0"/>
              <a:t>Prof. Dr. Nina Weimann-Sandig, </a:t>
            </a:r>
            <a:r>
              <a:rPr lang="de-DE" dirty="0" err="1" smtClean="0"/>
              <a:t>ehs</a:t>
            </a:r>
            <a:r>
              <a:rPr lang="de-DE" dirty="0" smtClean="0"/>
              <a:t> Dresden, stellv. Vorsitzende der </a:t>
            </a:r>
            <a:r>
              <a:rPr lang="de-DE" dirty="0" err="1" smtClean="0"/>
              <a:t>eaf</a:t>
            </a:r>
            <a:r>
              <a:rPr lang="de-DE" dirty="0" smtClean="0"/>
              <a:t> Sachsen und Mitglied im Landesbeirat für Familien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85" y="620688"/>
            <a:ext cx="1273950" cy="195909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315908" y="2239018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Unna.de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668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49895" y="3043698"/>
            <a:ext cx="7811145" cy="3636119"/>
          </a:xfrm>
        </p:spPr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sz="27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60648"/>
            <a:ext cx="4020989" cy="402098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15616" y="4653136"/>
            <a:ext cx="684076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Bei Nachfragen kontaktieren Sie mich gerne:</a:t>
            </a:r>
          </a:p>
          <a:p>
            <a:r>
              <a:rPr lang="de-DE" dirty="0" smtClean="0"/>
              <a:t>Prof. Dr. Nina Weimann-Sandig, Evangelische Hochschule Dresden, Professur für Soziologie und Empirische Sozialforschung;</a:t>
            </a:r>
          </a:p>
          <a:p>
            <a:r>
              <a:rPr lang="de-DE" dirty="0" smtClean="0"/>
              <a:t>Email: nina.weimann-sandig@ehs-dresden.de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00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de-DE" dirty="0" smtClean="0"/>
              <a:t>Warum an dieser Stelle ein Blick auf Familien wichtig ist….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b="1" dirty="0" smtClean="0"/>
              <a:t>Zentrale These: der heutige Sozialisationsprozess von Kindern setzt ein kontinuierliches Miteinander der primären Sozialisationsinstanzen Familie und Kita voraus!</a:t>
            </a:r>
            <a:endParaRPr lang="de-DE" sz="14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87700"/>
            <a:ext cx="6408712" cy="446320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868144" y="6525344"/>
            <a:ext cx="19752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Quelle: Weimann-Sandig, Nina (2019)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61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de-DE" sz="3200" b="1" dirty="0" smtClean="0"/>
              <a:t>Grunderkenntnisse aus der Corona-Krise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Vor der Krise: </a:t>
            </a:r>
          </a:p>
          <a:p>
            <a:r>
              <a:rPr lang="de-DE" b="1" dirty="0" smtClean="0"/>
              <a:t>Konzept </a:t>
            </a:r>
            <a:r>
              <a:rPr lang="de-DE" b="1" dirty="0" smtClean="0"/>
              <a:t>des </a:t>
            </a:r>
            <a:r>
              <a:rPr lang="de-DE" b="1" dirty="0" err="1" smtClean="0"/>
              <a:t>Doing</a:t>
            </a:r>
            <a:r>
              <a:rPr lang="de-DE" b="1" dirty="0" smtClean="0"/>
              <a:t> Family</a:t>
            </a:r>
            <a:r>
              <a:rPr lang="de-DE" dirty="0" smtClean="0"/>
              <a:t>: Familie als Herstellungs- und kontinuierliche Anpassungsleistung </a:t>
            </a:r>
            <a:r>
              <a:rPr lang="de-DE" sz="1300" dirty="0" smtClean="0"/>
              <a:t>(</a:t>
            </a:r>
            <a:r>
              <a:rPr lang="de-DE" sz="1300" dirty="0" err="1" smtClean="0"/>
              <a:t>Jurczyk</a:t>
            </a:r>
            <a:r>
              <a:rPr lang="de-DE" sz="1300" dirty="0" smtClean="0"/>
              <a:t>/Lange/Thiessen 2014)</a:t>
            </a:r>
          </a:p>
          <a:p>
            <a:pPr marL="0" indent="0">
              <a:buNone/>
            </a:pPr>
            <a:r>
              <a:rPr lang="de-DE" b="1" dirty="0" smtClean="0"/>
              <a:t>In der Krise</a:t>
            </a:r>
          </a:p>
          <a:p>
            <a:r>
              <a:rPr lang="de-DE" b="1" dirty="0" smtClean="0"/>
              <a:t>Konzept </a:t>
            </a:r>
            <a:r>
              <a:rPr lang="de-DE" b="1" dirty="0" smtClean="0"/>
              <a:t>des </a:t>
            </a:r>
            <a:r>
              <a:rPr lang="de-DE" b="1" dirty="0" err="1" smtClean="0"/>
              <a:t>Undoing</a:t>
            </a:r>
            <a:r>
              <a:rPr lang="de-DE" b="1" dirty="0" smtClean="0"/>
              <a:t> Family</a:t>
            </a:r>
            <a:r>
              <a:rPr lang="de-DE" dirty="0" smtClean="0"/>
              <a:t>: Schädigungs- und Gefährdungsprozesse, denen Familienformen ausgesetzt sind, vor allem in den Phasen des </a:t>
            </a:r>
            <a:r>
              <a:rPr lang="de-DE" dirty="0" err="1" smtClean="0"/>
              <a:t>Lockdowns</a:t>
            </a:r>
            <a:r>
              <a:rPr lang="de-DE" dirty="0" smtClean="0"/>
              <a:t> </a:t>
            </a:r>
            <a:r>
              <a:rPr lang="de-DE" sz="1300" dirty="0" smtClean="0"/>
              <a:t>(</a:t>
            </a:r>
            <a:r>
              <a:rPr lang="de-DE" sz="1300" dirty="0" err="1" smtClean="0"/>
              <a:t>Jurczyk</a:t>
            </a:r>
            <a:r>
              <a:rPr lang="de-DE" sz="1300" dirty="0" smtClean="0"/>
              <a:t> 2020)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dirty="0" smtClean="0"/>
              <a:t>Familie als Sozialisationsinstanz aber zugleich als Rückzugs- und Schutzraum gerät in Bedrängnis</a:t>
            </a:r>
          </a:p>
          <a:p>
            <a:r>
              <a:rPr lang="de-DE" b="1" dirty="0" smtClean="0"/>
              <a:t>Konzept der neuen sozialen Ungleichheiten</a:t>
            </a:r>
            <a:r>
              <a:rPr lang="de-DE" dirty="0" smtClean="0"/>
              <a:t>: Armut, Bildung, Milieu als traditionelle Kategorien werden ergänzt um neue Indikatoren wie Gender, Familienformen, regionale Disparitäten </a:t>
            </a:r>
            <a:r>
              <a:rPr lang="de-DE" sz="1300" dirty="0" smtClean="0"/>
              <a:t>(</a:t>
            </a:r>
            <a:r>
              <a:rPr lang="de-DE" sz="1300" dirty="0" err="1" smtClean="0"/>
              <a:t>Burzan</a:t>
            </a:r>
            <a:r>
              <a:rPr lang="de-DE" sz="1300" dirty="0" smtClean="0"/>
              <a:t> 2011)</a:t>
            </a:r>
            <a:endParaRPr lang="de-DE" sz="13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277" y="6044183"/>
            <a:ext cx="1185723" cy="8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1333" cy="1689447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 smtClean="0"/>
              <a:t>Erwartungsfunktion</a:t>
            </a:r>
            <a:r>
              <a:rPr lang="de-DE" sz="3200" b="1" dirty="0"/>
              <a:t>: </a:t>
            </a:r>
            <a:r>
              <a:rPr lang="de-DE" sz="3200" b="1" dirty="0" err="1"/>
              <a:t>Doing</a:t>
            </a:r>
            <a:r>
              <a:rPr lang="de-DE" sz="3200" b="1" dirty="0"/>
              <a:t> Family funktioniert </a:t>
            </a:r>
            <a:r>
              <a:rPr lang="de-DE" sz="3200" b="1" dirty="0" smtClean="0"/>
              <a:t>in </a:t>
            </a:r>
            <a:r>
              <a:rPr lang="de-DE" sz="3200" b="1" dirty="0"/>
              <a:t>stabilen Zeiten?!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              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9"/>
          <p:cNvSpPr>
            <a:spLocks noChangeArrowheads="1"/>
          </p:cNvSpPr>
          <p:nvPr/>
        </p:nvSpPr>
        <p:spPr bwMode="auto">
          <a:xfrm>
            <a:off x="2195736" y="2060848"/>
            <a:ext cx="4608611" cy="3312368"/>
          </a:xfrm>
          <a:prstGeom prst="ellipse">
            <a:avLst/>
          </a:prstGeom>
          <a:solidFill>
            <a:srgbClr val="C3D4FF"/>
          </a:solidFill>
          <a:ln w="9525" algn="ctr">
            <a:noFill/>
            <a:round/>
            <a:headEnd/>
            <a:tailEnd/>
          </a:ln>
        </p:spPr>
        <p:txBody>
          <a:bodyPr lIns="0" tIns="0" rIns="36000" bIns="0"/>
          <a:lstStyle/>
          <a:p>
            <a:pPr algn="ctr"/>
            <a:r>
              <a:rPr lang="de-DE" sz="2000" dirty="0" smtClean="0"/>
              <a:t>     </a:t>
            </a:r>
          </a:p>
          <a:p>
            <a:pPr algn="ctr"/>
            <a:r>
              <a:rPr lang="de-DE" sz="2000" dirty="0" smtClean="0"/>
              <a:t>Nicht angepasste  </a:t>
            </a:r>
            <a:endParaRPr lang="de-DE" sz="2000" dirty="0"/>
          </a:p>
          <a:p>
            <a:pPr algn="ctr"/>
            <a:endParaRPr lang="de-DE" sz="2000" dirty="0"/>
          </a:p>
          <a:p>
            <a:pPr algn="ctr"/>
            <a:endParaRPr lang="de-DE" sz="2000" dirty="0" smtClean="0"/>
          </a:p>
          <a:p>
            <a:pPr algn="ctr"/>
            <a:endParaRPr lang="de-DE" sz="2000" dirty="0" smtClean="0"/>
          </a:p>
          <a:p>
            <a:pPr algn="ctr"/>
            <a:endParaRPr lang="de-DE" sz="2000" dirty="0" smtClean="0"/>
          </a:p>
          <a:p>
            <a:pPr algn="ctr"/>
            <a:r>
              <a:rPr lang="de-DE" sz="2000" dirty="0" smtClean="0"/>
              <a:t>Infrastrukturen und Zeitregime</a:t>
            </a:r>
          </a:p>
          <a:p>
            <a:pPr algn="ctr"/>
            <a:r>
              <a:rPr lang="de-DE" sz="2000" b="1" dirty="0" smtClean="0"/>
              <a:t>Doppelte Entgrenzung</a:t>
            </a:r>
            <a:endParaRPr lang="de-DE" sz="2000" b="1" dirty="0"/>
          </a:p>
          <a:p>
            <a:pPr algn="ctr"/>
            <a:endParaRPr lang="de-DE" sz="2000" dirty="0"/>
          </a:p>
        </p:txBody>
      </p:sp>
      <p:sp>
        <p:nvSpPr>
          <p:cNvPr id="7" name="Legende mit Pfeil nach rechts 6"/>
          <p:cNvSpPr>
            <a:spLocks noChangeArrowheads="1"/>
          </p:cNvSpPr>
          <p:nvPr/>
        </p:nvSpPr>
        <p:spPr bwMode="auto">
          <a:xfrm>
            <a:off x="47424" y="2522413"/>
            <a:ext cx="4428000" cy="2448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848"/>
            </a:avLst>
          </a:prstGeom>
          <a:solidFill>
            <a:schemeClr val="accent5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36000" bIns="0"/>
          <a:lstStyle/>
          <a:p>
            <a:pPr>
              <a:spcBef>
                <a:spcPts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de-DE" sz="1600" dirty="0" smtClean="0"/>
              <a:t> </a:t>
            </a:r>
            <a:r>
              <a:rPr lang="de-DE" sz="1600" dirty="0" smtClean="0">
                <a:solidFill>
                  <a:srgbClr val="0000FF"/>
                </a:solidFill>
              </a:rPr>
              <a:t>Double Career </a:t>
            </a:r>
            <a:r>
              <a:rPr lang="de-DE" sz="1600" dirty="0" err="1" smtClean="0">
                <a:solidFill>
                  <a:srgbClr val="0000FF"/>
                </a:solidFill>
              </a:rPr>
              <a:t>Couples</a:t>
            </a:r>
            <a:endParaRPr lang="de-DE" sz="1600" dirty="0" smtClean="0">
              <a:solidFill>
                <a:srgbClr val="0000FF"/>
              </a:solidFill>
            </a:endParaRPr>
          </a:p>
          <a:p>
            <a:pPr>
              <a:spcAft>
                <a:spcPts val="200"/>
              </a:spcAft>
              <a:buFont typeface="Arial" charset="0"/>
              <a:buChar char="•"/>
            </a:pPr>
            <a:r>
              <a:rPr lang="de-DE" sz="1600" dirty="0" smtClean="0"/>
              <a:t> Beschäftigungsdruck</a:t>
            </a:r>
          </a:p>
          <a:p>
            <a:pPr>
              <a:spcAft>
                <a:spcPts val="200"/>
              </a:spcAft>
              <a:buFont typeface="Arial" charset="0"/>
              <a:buChar char="•"/>
            </a:pPr>
            <a:r>
              <a:rPr lang="de-DE" sz="1600" dirty="0" smtClean="0"/>
              <a:t> Flexible Arbeitszeiten </a:t>
            </a:r>
            <a:endParaRPr lang="de-DE" sz="1600" dirty="0"/>
          </a:p>
          <a:p>
            <a:pPr>
              <a:spcAft>
                <a:spcPts val="200"/>
              </a:spcAft>
              <a:buFont typeface="Arial" charset="0"/>
              <a:buChar char="•"/>
            </a:pPr>
            <a:r>
              <a:rPr lang="de-DE" sz="1600" dirty="0"/>
              <a:t> </a:t>
            </a:r>
            <a:r>
              <a:rPr lang="de-DE" sz="1600" dirty="0" smtClean="0"/>
              <a:t>Mobilität</a:t>
            </a:r>
            <a:endParaRPr lang="de-DE" sz="1600" dirty="0"/>
          </a:p>
          <a:p>
            <a:pPr>
              <a:spcAft>
                <a:spcPts val="200"/>
              </a:spcAft>
              <a:buFont typeface="Arial" charset="0"/>
              <a:buChar char="•"/>
            </a:pPr>
            <a:r>
              <a:rPr lang="de-DE" sz="1600" dirty="0"/>
              <a:t> </a:t>
            </a:r>
            <a:r>
              <a:rPr lang="de-DE" sz="1600" dirty="0" smtClean="0"/>
              <a:t>Verfügbarkeitserwartungen </a:t>
            </a:r>
          </a:p>
          <a:p>
            <a:pPr>
              <a:spcAft>
                <a:spcPts val="200"/>
              </a:spcAft>
              <a:buFont typeface="Arial" charset="0"/>
              <a:buChar char="•"/>
            </a:pPr>
            <a:r>
              <a:rPr lang="de-DE" sz="1600" dirty="0" smtClean="0"/>
              <a:t> Intensivierung der Arbeit</a:t>
            </a:r>
          </a:p>
          <a:p>
            <a:pPr>
              <a:spcAft>
                <a:spcPts val="200"/>
              </a:spcAft>
              <a:buFont typeface="Arial" charset="0"/>
              <a:buChar char="•"/>
            </a:pPr>
            <a:r>
              <a:rPr lang="de-DE" sz="1600" dirty="0" smtClean="0"/>
              <a:t> Prekarisierung</a:t>
            </a:r>
          </a:p>
          <a:p>
            <a:endParaRPr lang="de-DE" dirty="0"/>
          </a:p>
        </p:txBody>
      </p:sp>
      <p:sp>
        <p:nvSpPr>
          <p:cNvPr id="8" name="Legende mit Pfeil nach links 7"/>
          <p:cNvSpPr>
            <a:spLocks noChangeArrowheads="1"/>
          </p:cNvSpPr>
          <p:nvPr/>
        </p:nvSpPr>
        <p:spPr bwMode="auto">
          <a:xfrm>
            <a:off x="4572000" y="2492896"/>
            <a:ext cx="4428000" cy="244866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5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36000" bIns="0"/>
          <a:lstStyle/>
          <a:p>
            <a:pPr>
              <a:spcAft>
                <a:spcPts val="200"/>
              </a:spcAft>
              <a:buFont typeface="Arial" charset="0"/>
              <a:buChar char="•"/>
            </a:pPr>
            <a:r>
              <a:rPr lang="de-DE" sz="1600" dirty="0" smtClean="0"/>
              <a:t> Vielfalt von Familienformen</a:t>
            </a:r>
          </a:p>
          <a:p>
            <a:pPr>
              <a:spcAft>
                <a:spcPts val="200"/>
              </a:spcAft>
              <a:buFont typeface="Arial" charset="0"/>
              <a:buChar char="•"/>
            </a:pPr>
            <a:r>
              <a:rPr lang="de-DE" sz="1600" dirty="0" smtClean="0"/>
              <a:t> Fragilere Familienverläufe</a:t>
            </a:r>
          </a:p>
          <a:p>
            <a:pPr>
              <a:spcAft>
                <a:spcPts val="200"/>
              </a:spcAft>
              <a:buFont typeface="Arial" charset="0"/>
              <a:buChar char="•"/>
            </a:pPr>
            <a:r>
              <a:rPr lang="de-DE" sz="1600" dirty="0" smtClean="0"/>
              <a:t> Trennungen, Multilokalität</a:t>
            </a:r>
            <a:endParaRPr lang="de-DE" sz="1600" dirty="0"/>
          </a:p>
          <a:p>
            <a:pPr>
              <a:spcAft>
                <a:spcPts val="200"/>
              </a:spcAft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0000FF"/>
                </a:solidFill>
              </a:rPr>
              <a:t> Mehr </a:t>
            </a:r>
            <a:r>
              <a:rPr lang="de-DE" sz="1600" dirty="0" err="1" smtClean="0">
                <a:solidFill>
                  <a:srgbClr val="0000FF"/>
                </a:solidFill>
              </a:rPr>
              <a:t>Partnerschaftlichkeit</a:t>
            </a:r>
            <a:endParaRPr lang="de-DE" sz="1600" dirty="0" smtClean="0">
              <a:solidFill>
                <a:srgbClr val="0000FF"/>
              </a:solidFill>
            </a:endParaRPr>
          </a:p>
          <a:p>
            <a:pPr>
              <a:spcAft>
                <a:spcPts val="200"/>
              </a:spcAft>
              <a:buFont typeface="Arial" pitchFamily="34" charset="0"/>
              <a:buChar char="•"/>
            </a:pPr>
            <a:r>
              <a:rPr lang="de-DE" sz="1600" dirty="0" smtClean="0"/>
              <a:t> Individualisierung der Kinder</a:t>
            </a:r>
          </a:p>
          <a:p>
            <a:pPr>
              <a:spcAft>
                <a:spcPts val="200"/>
              </a:spcAft>
              <a:buFont typeface="Arial" pitchFamily="34" charset="0"/>
              <a:buChar char="•"/>
            </a:pPr>
            <a:r>
              <a:rPr lang="de-DE" sz="1600" dirty="0" smtClean="0"/>
              <a:t> Förder-/Bildungsdruck</a:t>
            </a:r>
            <a:endParaRPr lang="de-DE" sz="1600" dirty="0"/>
          </a:p>
          <a:p>
            <a:pPr>
              <a:buFont typeface="Arial" pitchFamily="34" charset="0"/>
              <a:buChar char="•"/>
            </a:pPr>
            <a:r>
              <a:rPr lang="de-DE" sz="1600" dirty="0"/>
              <a:t> </a:t>
            </a:r>
            <a:r>
              <a:rPr lang="de-DE" sz="1600" dirty="0" smtClean="0"/>
              <a:t>Anforderungen an   „verantwortete“ Elternschaft</a:t>
            </a:r>
          </a:p>
        </p:txBody>
      </p:sp>
      <p:sp>
        <p:nvSpPr>
          <p:cNvPr id="9" name="Rechteck 9"/>
          <p:cNvSpPr>
            <a:spLocks noChangeArrowheads="1"/>
          </p:cNvSpPr>
          <p:nvPr/>
        </p:nvSpPr>
        <p:spPr bwMode="auto">
          <a:xfrm>
            <a:off x="395536" y="1916832"/>
            <a:ext cx="1292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/>
              <a:t>Arbeitswelt</a:t>
            </a:r>
          </a:p>
        </p:txBody>
      </p:sp>
      <p:sp>
        <p:nvSpPr>
          <p:cNvPr id="10" name="Textfeld 8"/>
          <p:cNvSpPr txBox="1">
            <a:spLocks noChangeArrowheads="1"/>
          </p:cNvSpPr>
          <p:nvPr/>
        </p:nvSpPr>
        <p:spPr bwMode="auto">
          <a:xfrm>
            <a:off x="6876256" y="1916832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Familie </a:t>
            </a:r>
          </a:p>
        </p:txBody>
      </p:sp>
      <p:sp>
        <p:nvSpPr>
          <p:cNvPr id="11" name="Flussdiagramm: Auszug 5"/>
          <p:cNvSpPr>
            <a:spLocks noChangeArrowheads="1"/>
          </p:cNvSpPr>
          <p:nvPr/>
        </p:nvSpPr>
        <p:spPr bwMode="auto">
          <a:xfrm rot="10800000">
            <a:off x="2915816" y="5085184"/>
            <a:ext cx="3240361" cy="1584176"/>
          </a:xfrm>
          <a:prstGeom prst="flowChartExtract">
            <a:avLst/>
          </a:prstGeom>
          <a:solidFill>
            <a:srgbClr val="99FF99"/>
          </a:solidFill>
          <a:ln w="9525" algn="ctr">
            <a:noFill/>
            <a:round/>
            <a:headEnd/>
            <a:tailEnd/>
          </a:ln>
        </p:spPr>
        <p:txBody>
          <a:bodyPr lIns="0" tIns="0" rIns="36000" bIns="0"/>
          <a:lstStyle/>
          <a:p>
            <a:pPr algn="ctr"/>
            <a:r>
              <a:rPr lang="de-DE" sz="1400" b="1" i="1" dirty="0" smtClean="0"/>
              <a:t>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419872" y="5157192"/>
            <a:ext cx="244827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de-DE" sz="1400" b="1" dirty="0" smtClean="0"/>
              <a:t>Überforderung im Alltag</a:t>
            </a:r>
          </a:p>
          <a:p>
            <a:pPr algn="ctr">
              <a:lnSpc>
                <a:spcPts val="1400"/>
              </a:lnSpc>
            </a:pPr>
            <a:r>
              <a:rPr lang="de-DE" sz="1400" b="1" dirty="0" smtClean="0"/>
              <a:t>Zeitdruck</a:t>
            </a:r>
          </a:p>
          <a:p>
            <a:pPr algn="ctr">
              <a:lnSpc>
                <a:spcPts val="1400"/>
              </a:lnSpc>
            </a:pPr>
            <a:r>
              <a:rPr lang="de-DE" sz="1400" b="1" dirty="0" smtClean="0"/>
              <a:t> Erschöpfung </a:t>
            </a:r>
          </a:p>
          <a:p>
            <a:pPr algn="ctr">
              <a:lnSpc>
                <a:spcPts val="1400"/>
              </a:lnSpc>
            </a:pPr>
            <a:r>
              <a:rPr lang="de-DE" sz="1400" b="1" dirty="0" smtClean="0"/>
              <a:t>Ungleiche</a:t>
            </a:r>
          </a:p>
          <a:p>
            <a:pPr algn="ctr">
              <a:lnSpc>
                <a:spcPts val="1400"/>
              </a:lnSpc>
            </a:pPr>
            <a:r>
              <a:rPr lang="de-DE" sz="1400" b="1" dirty="0" smtClean="0"/>
              <a:t>Ressourcen</a:t>
            </a:r>
            <a:endParaRPr lang="de-DE" sz="1400" b="1" dirty="0"/>
          </a:p>
        </p:txBody>
      </p:sp>
      <p:sp>
        <p:nvSpPr>
          <p:cNvPr id="12" name="Rechteck 11"/>
          <p:cNvSpPr/>
          <p:nvPr/>
        </p:nvSpPr>
        <p:spPr>
          <a:xfrm>
            <a:off x="7236296" y="0"/>
            <a:ext cx="1800200" cy="5486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BE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b="1" dirty="0" err="1" smtClean="0"/>
              <a:t>Undoing</a:t>
            </a:r>
            <a:r>
              <a:rPr lang="de-DE" b="1" dirty="0" smtClean="0"/>
              <a:t> Family in der Corona-Krise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Funktionen der Familie wurden erheblich auf den Prüfstand gestellt!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Reproduktionsfunktion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Sozialisationsfunktion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Haushaltsfunktion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Solidaritätssicherungsfunktion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Freizeit-und Erholungsfunktion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87570"/>
            <a:ext cx="934399" cy="110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991872" y="1210710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</a:t>
            </a:r>
            <a:r>
              <a:rPr lang="de-DE" sz="900" dirty="0" err="1"/>
              <a:t>AdobeStock</a:t>
            </a:r>
            <a:endParaRPr lang="de-DE" sz="9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277" y="6044183"/>
            <a:ext cx="1185723" cy="8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de-DE" b="1" dirty="0" smtClean="0"/>
              <a:t>Familien im </a:t>
            </a:r>
            <a:r>
              <a:rPr lang="de-DE" b="1" dirty="0" err="1" smtClean="0"/>
              <a:t>Lockdown</a:t>
            </a:r>
            <a:r>
              <a:rPr lang="de-DE" b="1" dirty="0" smtClean="0"/>
              <a:t> – generelle Betrachtung </a:t>
            </a:r>
            <a:r>
              <a:rPr lang="de-DE" sz="2700" b="1" dirty="0" smtClean="0"/>
              <a:t>(Basis Familienkompass Sachsen)</a:t>
            </a:r>
            <a:endParaRPr lang="de-DE" sz="2700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556792"/>
            <a:ext cx="8095928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i="1" dirty="0" smtClean="0"/>
              <a:t>Erkenntnisse aus dem 1. </a:t>
            </a:r>
            <a:r>
              <a:rPr lang="de-DE" i="1" dirty="0" err="1" smtClean="0"/>
              <a:t>Lockdown</a:t>
            </a:r>
            <a:r>
              <a:rPr lang="de-DE" i="1" dirty="0" smtClean="0"/>
              <a:t> (Befragungszeitraum Ende März und Anfang Mai 2020, N= 15.000)</a:t>
            </a:r>
          </a:p>
          <a:p>
            <a:r>
              <a:rPr lang="de-DE" dirty="0" smtClean="0"/>
              <a:t>Einschätzung der Isolationsmaßnahmen als „übertrieben“ </a:t>
            </a:r>
            <a:r>
              <a:rPr lang="de-DE" b="1" dirty="0" smtClean="0"/>
              <a:t>stieg innerhalb von 5 Wochen von 11% auf 20% </a:t>
            </a:r>
            <a:r>
              <a:rPr lang="de-DE" dirty="0" smtClean="0"/>
              <a:t>an; nur jede 5. der teilnehmenden Familien hielt die Isolationsmaßnahmen für absolut notwendig (zu Beginn: jede 2. Familie!)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dirty="0" smtClean="0"/>
              <a:t>Anteil der Familien, in denen mindestens ein Elternteil trotz </a:t>
            </a:r>
            <a:r>
              <a:rPr lang="de-DE" dirty="0" err="1" smtClean="0"/>
              <a:t>Homeschooling</a:t>
            </a:r>
            <a:r>
              <a:rPr lang="de-DE" dirty="0" smtClean="0"/>
              <a:t> wieder arbeiten musste (Home Office + regulärer Arbeitsplatz) stieg um 20% an; </a:t>
            </a:r>
            <a:r>
              <a:rPr lang="de-DE" b="1" dirty="0" smtClean="0"/>
              <a:t>korreliert mit der Aussage nicht mehr das </a:t>
            </a:r>
            <a:r>
              <a:rPr lang="de-DE" b="1" dirty="0" err="1" smtClean="0"/>
              <a:t>Homeschooling</a:t>
            </a:r>
            <a:r>
              <a:rPr lang="de-DE" b="1" dirty="0" smtClean="0"/>
              <a:t> gewährleisten zu können </a:t>
            </a:r>
            <a:r>
              <a:rPr lang="de-DE" dirty="0" smtClean="0"/>
              <a:t>(von 25% auf 33%)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b="1" dirty="0" smtClean="0"/>
              <a:t>Besonders hohe Frustration bei Eltern mit niedrigem Bildungsabschluss oder ohne Bildungsabschluss</a:t>
            </a:r>
            <a:r>
              <a:rPr lang="de-DE" dirty="0" smtClean="0"/>
              <a:t>: Anstieg von 30% auf 66% (Eltern mit Hochschulabschluss konstant bei 15%) derjenigen Befragte, die sich mit dem </a:t>
            </a:r>
            <a:r>
              <a:rPr lang="de-DE" dirty="0" err="1" smtClean="0"/>
              <a:t>Homeschooling</a:t>
            </a:r>
            <a:r>
              <a:rPr lang="de-DE" dirty="0" smtClean="0"/>
              <a:t>  und der Kinderbetreuung zu Hause überfordert sahen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b="1" dirty="0" smtClean="0"/>
              <a:t>Kurzarbeit und Arbeitsausfälle treffen vor allem geringverdienende, bildungsferne Familien</a:t>
            </a:r>
            <a:r>
              <a:rPr lang="de-DE" dirty="0" smtClean="0"/>
              <a:t>: nur 30% schätzten ihre finanzielle Situation nach fünf Wochen </a:t>
            </a:r>
            <a:r>
              <a:rPr lang="de-DE" dirty="0" err="1" smtClean="0"/>
              <a:t>Lockdown</a:t>
            </a:r>
            <a:r>
              <a:rPr lang="de-DE" dirty="0" smtClean="0"/>
              <a:t> als stabil ein (einkommensstarke Familien, insbesondere Akademikerfamilien: 68%)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b="1" dirty="0" smtClean="0"/>
              <a:t>Gerade junge Familien mit niedrigem Bildungsstand fühlten sich im Stich gelassen und hatten große Existenzängste </a:t>
            </a:r>
            <a:endParaRPr lang="de-DE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277" y="6044183"/>
            <a:ext cx="1185723" cy="8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de-DE" sz="3200" b="1" dirty="0" smtClean="0"/>
              <a:t>Situation von Alleinerziehenden in Sachsen seit Beginn der Corona-Pandemie 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2000" i="1" dirty="0" smtClean="0"/>
              <a:t>Datengrundlage Online-Befragung der </a:t>
            </a:r>
            <a:r>
              <a:rPr lang="de-DE" sz="2000" i="1" dirty="0" err="1" smtClean="0"/>
              <a:t>ehs</a:t>
            </a:r>
            <a:r>
              <a:rPr lang="de-DE" sz="2000" i="1" dirty="0" smtClean="0"/>
              <a:t> Dresden, Zeitraum November bis Anfang Dezember 2020, N=257</a:t>
            </a:r>
          </a:p>
          <a:p>
            <a:pPr marL="0" indent="0">
              <a:buNone/>
            </a:pPr>
            <a:endParaRPr lang="de-DE" sz="2000" i="1" dirty="0" smtClean="0"/>
          </a:p>
          <a:p>
            <a:r>
              <a:rPr lang="de-DE" sz="2900" b="1" dirty="0"/>
              <a:t>Die Krise hat in Teilen zu einer Verbesserung der Elternschaft mit Blick auf Betreuung und Verantwortlichkeiten </a:t>
            </a:r>
            <a:r>
              <a:rPr lang="de-DE" sz="2900" b="1" dirty="0" smtClean="0"/>
              <a:t>verholfen; </a:t>
            </a:r>
            <a:r>
              <a:rPr lang="de-DE" sz="2900" dirty="0" smtClean="0"/>
              <a:t>30 % Befragten verzeichnen Annäherung an den getrennten Elternteil mit Blick auf gemeinsame Krisenbewältigung, allerdings spielen Wohnortnähe und Bereitschaft zur wertfreien Kommunikation grundlegende Rolle</a:t>
            </a:r>
          </a:p>
          <a:p>
            <a:r>
              <a:rPr lang="de-DE" sz="2900" b="1" dirty="0" smtClean="0"/>
              <a:t>Bei großer räumlicher Distanz zwischen den getrennt lebenden Elternteilen kam es zur Kontaktreduzierung zulasten der Kinder</a:t>
            </a:r>
          </a:p>
          <a:p>
            <a:r>
              <a:rPr lang="de-DE" sz="2900" b="1" dirty="0" smtClean="0"/>
              <a:t>Aufgrund der oftmals beengten Wohnsituation, mangelt es an Rückzugsmöglichkeiten </a:t>
            </a:r>
            <a:r>
              <a:rPr lang="de-DE" sz="2900" dirty="0" smtClean="0"/>
              <a:t>(24% der Befragten thematisieren des Fehlen getrennter Kinderzimmer bei mehreren Kindern oder den Verzicht auf ein eigenes Schlafzimmer, Arbeitszimmer sind nicht vorhanden, Home-Office verlagert sich in die Lebens- und Schutzbereich der Familien)</a:t>
            </a:r>
          </a:p>
          <a:p>
            <a:r>
              <a:rPr lang="de-DE" sz="2900" b="1" dirty="0" smtClean="0"/>
              <a:t>Zunahme finanzieller Ängste</a:t>
            </a:r>
            <a:r>
              <a:rPr lang="de-DE" sz="2900" dirty="0" smtClean="0"/>
              <a:t>: gerade Alleinerziehende sind von Jobverlust oder Kurzarbeit betroffen (überproportional im Niedriglohnbereich, vor allem im Dienstleistungssektor tätig)</a:t>
            </a:r>
          </a:p>
          <a:p>
            <a:r>
              <a:rPr lang="de-DE" sz="2900" b="1" dirty="0" smtClean="0"/>
              <a:t>Anstieg psychischer und physischer Belastungsfaktoren</a:t>
            </a:r>
            <a:r>
              <a:rPr lang="de-DE" sz="2900" dirty="0" smtClean="0"/>
              <a:t>, siehe nachfolgende Folie</a:t>
            </a:r>
          </a:p>
          <a:p>
            <a:endParaRPr lang="de-DE" sz="2900" b="1" dirty="0" smtClean="0"/>
          </a:p>
          <a:p>
            <a:endParaRPr lang="de-DE" sz="2900" dirty="0"/>
          </a:p>
          <a:p>
            <a:pPr marL="0" indent="0">
              <a:buNone/>
            </a:pPr>
            <a:endParaRPr lang="de-DE" sz="2900" i="1" dirty="0" smtClean="0"/>
          </a:p>
        </p:txBody>
      </p:sp>
    </p:spTree>
    <p:extLst>
      <p:ext uri="{BB962C8B-B14F-4D97-AF65-F5344CB8AC3E}">
        <p14:creationId xmlns:p14="http://schemas.microsoft.com/office/powerpoint/2010/main" val="32876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Belastungsfaktoren von Alleinerziehenden – Handeln und Konzepte zwingend erforderlich!</a:t>
            </a:r>
            <a:endParaRPr lang="de-DE" sz="3200" dirty="0"/>
          </a:p>
        </p:txBody>
      </p:sp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795021" y="1600201"/>
          <a:ext cx="7553957" cy="452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5971">
                  <a:extLst>
                    <a:ext uri="{9D8B030D-6E8A-4147-A177-3AD203B41FA5}">
                      <a16:colId xmlns:a16="http://schemas.microsoft.com/office/drawing/2014/main" val="329579687"/>
                    </a:ext>
                  </a:extLst>
                </a:gridCol>
                <a:gridCol w="2127194">
                  <a:extLst>
                    <a:ext uri="{9D8B030D-6E8A-4147-A177-3AD203B41FA5}">
                      <a16:colId xmlns:a16="http://schemas.microsoft.com/office/drawing/2014/main" val="1865615941"/>
                    </a:ext>
                  </a:extLst>
                </a:gridCol>
                <a:gridCol w="2140792">
                  <a:extLst>
                    <a:ext uri="{9D8B030D-6E8A-4147-A177-3AD203B41FA5}">
                      <a16:colId xmlns:a16="http://schemas.microsoft.com/office/drawing/2014/main" val="578916893"/>
                    </a:ext>
                  </a:extLst>
                </a:gridCol>
              </a:tblGrid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Belastung vor Corona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Belastung seit Corona-Pandemie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1384515048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persönliche Belastung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1325354833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sehr gering-gering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39%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19%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3139852962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Mittel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34%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26%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742194993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stark-sehr stark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27%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55%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659173487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29168176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finanzielle Belastung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3265105557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sehr gering-gering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37%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31%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316705838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Mittel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41%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33%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2327159451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stark-sehr stark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22%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36%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410130492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2436521828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psychische Belastung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3313580659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sehr gering-gering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36%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2365706158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Mittel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38%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3619189382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stark-sehr stark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26%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67%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1822489053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2968929470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körperliche Belastung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3765684793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sehr gering-gering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42%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28%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4281450990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Mittel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42%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37%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1550813236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stark-sehr stark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35%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3949476867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2652574837"/>
                  </a:ext>
                </a:extLst>
              </a:tr>
              <a:tr h="329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Belastung der Beziehung zum Kind/zu den Kindern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3396633819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sehr gering-gering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73%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39%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249892105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Mittel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33%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4239182906"/>
                  </a:ext>
                </a:extLst>
              </a:tr>
              <a:tr h="17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stark-sehr stark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28%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1" marR="40801" marT="0" marB="0" anchor="b"/>
                </a:tc>
                <a:extLst>
                  <a:ext uri="{0D108BD9-81ED-4DB2-BD59-A6C34878D82A}">
                    <a16:rowId xmlns:a16="http://schemas.microsoft.com/office/drawing/2014/main" val="3683923378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043608" y="6309320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Online-Befragung zur Situation von Alleinerziehenden seit Beginn der Corona-Pandemie, </a:t>
            </a:r>
            <a:r>
              <a:rPr lang="de-DE" sz="800" dirty="0" err="1" smtClean="0"/>
              <a:t>ehs</a:t>
            </a:r>
            <a:r>
              <a:rPr lang="de-DE" sz="800" dirty="0" smtClean="0"/>
              <a:t> Dresden,</a:t>
            </a:r>
          </a:p>
          <a:p>
            <a:r>
              <a:rPr lang="de-DE" sz="800" dirty="0" smtClean="0"/>
              <a:t>Leitung Prof. Dr. Nina Weimann-Sandig</a:t>
            </a:r>
            <a:endParaRPr lang="de-DE" sz="800" dirty="0"/>
          </a:p>
        </p:txBody>
      </p:sp>
      <p:sp>
        <p:nvSpPr>
          <p:cNvPr id="9" name="Ellipse 8"/>
          <p:cNvSpPr/>
          <p:nvPr/>
        </p:nvSpPr>
        <p:spPr>
          <a:xfrm>
            <a:off x="3275856" y="5137620"/>
            <a:ext cx="5616624" cy="1171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2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Implikationen?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Sozialisationsfunktion und Solidaritätsfunktion der Familie von großer Bedeutung, gerade auch in der Krise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dirty="0" smtClean="0"/>
              <a:t>Aufbau von interprofessionellen Unterstützungsstrukturen und digitalen Angeboten notwendig (Ausbau der digitalen Erziehungsberatung, Lebens- und Kriseninterventionshilfe, digitale Unterstützungsformate der Schulsozialarbeit aber eben auch: </a:t>
            </a:r>
            <a:r>
              <a:rPr lang="de-DE" b="1" dirty="0" smtClean="0"/>
              <a:t>angepasste Elternarbeit in den Kitas!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dirty="0" smtClean="0"/>
              <a:t>Problem: Umsetzung, Kapazitäten, Ressourcen, Bedarf an tragfähigen Konzepten der Elternarbeit</a:t>
            </a:r>
          </a:p>
          <a:p>
            <a:pPr marL="0" indent="0">
              <a:buNone/>
            </a:pPr>
            <a:r>
              <a:rPr lang="de-DE" dirty="0" smtClean="0"/>
              <a:t>….und deshalb freue ich mich auf eine konstruktive Diskussion!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6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Bildschirmpräsentation (4:3)</PresentationFormat>
  <Paragraphs>156</Paragraphs>
  <Slides>10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Wingdings</vt:lpstr>
      <vt:lpstr>Larissa</vt:lpstr>
      <vt:lpstr>Familie und Kita als Zentrale Sozialisationsinstanzen – wie kommen Sie in der Krise zusammen?  Schwerpunkt Situation von Familien  </vt:lpstr>
      <vt:lpstr>Warum an dieser Stelle ein Blick auf Familien wichtig ist….</vt:lpstr>
      <vt:lpstr>Grunderkenntnisse aus der Corona-Krise</vt:lpstr>
      <vt:lpstr>Erwartungsfunktion: Doing Family funktioniert in stabilen Zeiten?!              </vt:lpstr>
      <vt:lpstr>Undoing Family in der Corona-Krise</vt:lpstr>
      <vt:lpstr>Familien im Lockdown – generelle Betrachtung (Basis Familienkompass Sachsen)</vt:lpstr>
      <vt:lpstr>Situation von Alleinerziehenden in Sachsen seit Beginn der Corona-Pandemie </vt:lpstr>
      <vt:lpstr>Belastungsfaktoren von Alleinerziehenden – Handeln und Konzepte zwingend erforderlich!</vt:lpstr>
      <vt:lpstr>Implikationen? </vt:lpstr>
      <vt:lpstr>  </vt:lpstr>
    </vt:vector>
  </TitlesOfParts>
  <Company>Evangelische Hochschule für soziale Arbeit Dresden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Weimann-Sandig Nina</dc:creator>
  <cp:lastModifiedBy>Weimann-Sandig Nina</cp:lastModifiedBy>
  <cp:revision>207</cp:revision>
  <dcterms:created xsi:type="dcterms:W3CDTF">2016-06-14T07:25:26Z</dcterms:created>
  <dcterms:modified xsi:type="dcterms:W3CDTF">2021-01-24T12:00:30Z</dcterms:modified>
</cp:coreProperties>
</file>